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8" r:id="rId4"/>
    <p:sldId id="289" r:id="rId5"/>
    <p:sldId id="310" r:id="rId6"/>
    <p:sldId id="311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40" r:id="rId16"/>
    <p:sldId id="341" r:id="rId17"/>
    <p:sldId id="342" r:id="rId18"/>
    <p:sldId id="352" r:id="rId19"/>
    <p:sldId id="353" r:id="rId20"/>
    <p:sldId id="354" r:id="rId21"/>
    <p:sldId id="358" r:id="rId22"/>
    <p:sldId id="359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- 2 col-no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649199" y="94361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C37 report on  Biometric Data Format and Related Standards"/>
          <p:cNvSpPr/>
          <p:nvPr/>
        </p:nvSpPr>
        <p:spPr>
          <a:xfrm>
            <a:off x="571500" y="923792"/>
            <a:ext cx="11684000" cy="2848108"/>
          </a:xfrm>
          <a:prstGeom prst="roundRect">
            <a:avLst>
              <a:gd name="adj" fmla="val 6689"/>
            </a:avLst>
          </a:prstGeom>
          <a:solidFill>
            <a:srgbClr val="3333B3"/>
          </a:solidFill>
          <a:ln w="12700"/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40639" marR="40639" defTabSz="9144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SC37 report on </a:t>
            </a:r>
            <a:br/>
            <a:r>
              <a:t>Biometric Data Format and Related Standards 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71500" y="4203700"/>
            <a:ext cx="11861800" cy="3175000"/>
          </a:xfrm>
          <a:prstGeom prst="rect">
            <a:avLst/>
          </a:prstGeom>
        </p:spPr>
        <p:txBody>
          <a:bodyPr numCol="1" spcCol="38100"/>
          <a:lstStyle>
            <a:lvl1pPr algn="ctr">
              <a:spcBef>
                <a:spcPts val="0"/>
              </a:spcBef>
              <a:defRPr sz="2700"/>
            </a:lvl1pPr>
            <a:lvl2pPr marL="0" indent="0" algn="ctr">
              <a:spcBef>
                <a:spcPts val="2500"/>
              </a:spcBef>
              <a:buClrTx/>
              <a:buSzTx/>
              <a:buNone/>
              <a:defRPr sz="2100"/>
            </a:lvl2pPr>
            <a:lvl3pPr marL="0" indent="0" algn="ctr">
              <a:spcBef>
                <a:spcPts val="0"/>
              </a:spcBef>
              <a:buClrTx/>
              <a:buSzTx/>
              <a:buFontTx/>
              <a:buNone/>
              <a:defRPr sz="2100"/>
            </a:lvl3pPr>
            <a:lvl4pPr marL="0" indent="0" algn="ctr">
              <a:spcBef>
                <a:spcPts val="2600"/>
              </a:spcBef>
              <a:buClrTx/>
              <a:buSzTx/>
              <a:buNone/>
              <a:defRPr sz="1800"/>
            </a:lvl4pPr>
            <a:lvl5pPr marL="0" indent="0" algn="ctr">
              <a:spcBef>
                <a:spcPts val="0"/>
              </a:spcBef>
              <a:buClrTx/>
              <a:buSzTx/>
              <a:buFontTx/>
              <a:buNone/>
              <a:defRPr sz="1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54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55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56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58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59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60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6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2" name="Textebene 1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1861800" cy="8001000"/>
          </a:xfrm>
          <a:prstGeom prst="rect">
            <a:avLst/>
          </a:prstGeom>
        </p:spPr>
        <p:txBody>
          <a:bodyPr numCol="1" spcCol="38100"/>
          <a:lstStyle>
            <a:lvl2pPr>
              <a:buClr>
                <a:srgbClr val="372EB6"/>
              </a:buClr>
              <a:buSzPct val="149999"/>
            </a:lvl2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649199" y="94361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74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71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72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73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75" name="Sample Quality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Sample Quality</a:t>
            </a:r>
          </a:p>
        </p:txBody>
      </p:sp>
      <p:sp>
        <p:nvSpPr>
          <p:cNvPr id="76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77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7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9" name="Textebene 1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1861800" cy="8001000"/>
          </a:xfrm>
          <a:prstGeom prst="rect">
            <a:avLst/>
          </a:prstGeom>
        </p:spPr>
        <p:txBody>
          <a:bodyPr numCol="1" spcCol="38100"/>
          <a:lstStyle>
            <a:lvl2pPr>
              <a:buClr>
                <a:srgbClr val="372EB6"/>
              </a:buClr>
              <a:buSzPct val="149999"/>
            </a:lvl2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649199" y="94361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eck"/>
          <p:cNvSpPr/>
          <p:nvPr/>
        </p:nvSpPr>
        <p:spPr>
          <a:xfrm>
            <a:off x="-18063" y="-1"/>
            <a:ext cx="13040926" cy="1192108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4186" tIns="54186" rIns="54186" bIns="54186" anchor="ctr"/>
          <a:lstStyle/>
          <a:p>
            <a:pPr marL="40640" marR="40640" algn="l" defTabSz="921173">
              <a:defRPr sz="22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91" name="Gruppieren"/>
          <p:cNvGrpSpPr/>
          <p:nvPr/>
        </p:nvGrpSpPr>
        <p:grpSpPr>
          <a:xfrm>
            <a:off x="-108374" y="9428480"/>
            <a:ext cx="13167363" cy="325121"/>
            <a:chOff x="0" y="0"/>
            <a:chExt cx="13167361" cy="325120"/>
          </a:xfrm>
        </p:grpSpPr>
        <p:sp>
          <p:nvSpPr>
            <p:cNvPr id="88" name="Rechteck"/>
            <p:cNvSpPr/>
            <p:nvPr/>
          </p:nvSpPr>
          <p:spPr>
            <a:xfrm>
              <a:off x="8874837" y="0"/>
              <a:ext cx="4292525" cy="325121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marL="40640" marR="40640" algn="l" defTabSz="921173">
                <a:defRPr sz="22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89" name="Rechteck"/>
            <p:cNvSpPr/>
            <p:nvPr/>
          </p:nvSpPr>
          <p:spPr>
            <a:xfrm>
              <a:off x="0" y="0"/>
              <a:ext cx="4292525" cy="325121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marL="40640" marR="40640" algn="l" defTabSz="921173">
                <a:defRPr sz="22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90" name="Rechteck"/>
            <p:cNvSpPr/>
            <p:nvPr/>
          </p:nvSpPr>
          <p:spPr>
            <a:xfrm>
              <a:off x="4292524" y="0"/>
              <a:ext cx="4582315" cy="325121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marL="40640" marR="40640" algn="l" defTabSz="921173">
                <a:defRPr sz="22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92" name="Norsk Biometri Forum"/>
          <p:cNvSpPr txBox="1"/>
          <p:nvPr/>
        </p:nvSpPr>
        <p:spPr>
          <a:xfrm>
            <a:off x="4071055" y="9420577"/>
            <a:ext cx="4551681" cy="361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186" tIns="54186" rIns="54186" bIns="54186">
            <a:spAutoFit/>
          </a:bodyPr>
          <a:lstStyle/>
          <a:p>
            <a:pPr marL="40640" marR="40640" lvl="2" indent="482600" algn="l" defTabSz="921173">
              <a:defRPr sz="16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Norsk Biometri Forum</a:t>
            </a:r>
          </a:p>
        </p:txBody>
      </p:sp>
      <p:sp>
        <p:nvSpPr>
          <p:cNvPr id="93" name="2021"/>
          <p:cNvSpPr txBox="1"/>
          <p:nvPr/>
        </p:nvSpPr>
        <p:spPr>
          <a:xfrm>
            <a:off x="9165449" y="9418037"/>
            <a:ext cx="3016392" cy="36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186" tIns="54186" rIns="54186" bIns="54186">
            <a:spAutoFit/>
          </a:bodyPr>
          <a:lstStyle>
            <a:lvl1pPr marL="40640" marR="40640" algn="l" defTabSz="921173">
              <a:defRPr sz="16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2021</a:t>
            </a:r>
          </a:p>
        </p:txBody>
      </p:sp>
      <p:sp>
        <p:nvSpPr>
          <p:cNvPr id="94" name="Christoph Busch"/>
          <p:cNvSpPr txBox="1"/>
          <p:nvPr/>
        </p:nvSpPr>
        <p:spPr>
          <a:xfrm>
            <a:off x="415430" y="9420577"/>
            <a:ext cx="3665023" cy="330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186" tIns="54186" rIns="54186" bIns="54186">
            <a:spAutoFit/>
          </a:bodyPr>
          <a:lstStyle>
            <a:lvl1pPr marL="40640" marR="40640" algn="l" defTabSz="921173">
              <a:defRPr sz="16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95" name="Titeltext"/>
          <p:cNvSpPr txBox="1">
            <a:spLocks noGrp="1"/>
          </p:cNvSpPr>
          <p:nvPr>
            <p:ph type="title"/>
          </p:nvPr>
        </p:nvSpPr>
        <p:spPr>
          <a:xfrm>
            <a:off x="577990" y="270933"/>
            <a:ext cx="11866882" cy="794738"/>
          </a:xfrm>
          <a:prstGeom prst="rect">
            <a:avLst/>
          </a:prstGeom>
        </p:spPr>
        <p:txBody>
          <a:bodyPr lIns="54186" tIns="54186" rIns="54186" bIns="54186"/>
          <a:lstStyle>
            <a:lvl1pPr defTabSz="577991"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96" name="Textebene 1…"/>
          <p:cNvSpPr txBox="1">
            <a:spLocks noGrp="1"/>
          </p:cNvSpPr>
          <p:nvPr>
            <p:ph type="body" idx="1"/>
          </p:nvPr>
        </p:nvSpPr>
        <p:spPr>
          <a:xfrm>
            <a:off x="577990" y="1390790"/>
            <a:ext cx="11866882" cy="8001566"/>
          </a:xfrm>
          <a:prstGeom prst="rect">
            <a:avLst/>
          </a:prstGeom>
        </p:spPr>
        <p:txBody>
          <a:bodyPr lIns="54186" tIns="54186" rIns="54186" bIns="54186" numCol="1" spcCol="38100"/>
          <a:lstStyle>
            <a:lvl1pPr defTabSz="577991">
              <a:spcBef>
                <a:spcPts val="900"/>
              </a:spcBef>
              <a:defRPr sz="3400"/>
            </a:lvl1pPr>
            <a:lvl2pPr marL="629227" indent="-311727" defTabSz="577991">
              <a:spcBef>
                <a:spcPts val="900"/>
              </a:spcBef>
              <a:buClr>
                <a:srgbClr val="372EB6"/>
              </a:buClr>
              <a:buSzPct val="149999"/>
              <a:defRPr sz="3000"/>
            </a:lvl2pPr>
            <a:lvl3pPr marL="876300" indent="-254000" defTabSz="577991">
              <a:spcBef>
                <a:spcPts val="900"/>
              </a:spcBef>
              <a:defRPr sz="2400"/>
            </a:lvl3pPr>
            <a:lvl4pPr marL="1193800" indent="-254000" defTabSz="577991">
              <a:spcBef>
                <a:spcPts val="900"/>
              </a:spcBef>
              <a:defRPr sz="2400"/>
            </a:lvl4pPr>
            <a:lvl5pPr marL="1498600" indent="-254000" defTabSz="577991">
              <a:spcBef>
                <a:spcPts val="900"/>
              </a:spcBef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665026" y="9428480"/>
            <a:ext cx="290543" cy="281907"/>
          </a:xfrm>
          <a:prstGeom prst="rect">
            <a:avLst/>
          </a:prstGeom>
        </p:spPr>
        <p:txBody>
          <a:bodyPr lIns="54186" tIns="54186" rIns="54186" bIns="54186"/>
          <a:lstStyle>
            <a:lvl1pPr defTabSz="577991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14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15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16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18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1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0" name="Textebene 1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1861800" cy="8001000"/>
          </a:xfrm>
          <a:prstGeom prst="rect">
            <a:avLst/>
          </a:prstGeom>
        </p:spPr>
        <p:txBody>
          <a:bodyPr numCol="1" spcCol="38100"/>
          <a:lstStyle>
            <a:lvl2pPr>
              <a:buClr>
                <a:srgbClr val="372EB6"/>
              </a:buClr>
              <a:buSzPct val="149999"/>
            </a:lvl2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649199" y="94361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571500" y="279400"/>
            <a:ext cx="118618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/>
          <a:p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1861800" cy="796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593090"/>
          <a:lstStyle>
            <a:lvl2pPr marL="762000" indent="-317500">
              <a:buClr>
                <a:srgbClr val="3236AD"/>
              </a:buClr>
              <a:buSzPct val="150000"/>
              <a:defRPr sz="3200"/>
            </a:lvl2pPr>
            <a:lvl3pPr marL="1155700" indent="-266700">
              <a:buClr>
                <a:srgbClr val="3236AD"/>
              </a:buClr>
              <a:buFont typeface="Lucida Grande"/>
              <a:buChar char="‣"/>
              <a:defRPr sz="2800"/>
            </a:lvl3pPr>
            <a:lvl4pPr marL="1600200" indent="-266700">
              <a:buClr>
                <a:srgbClr val="3236AD"/>
              </a:buClr>
              <a:buChar char="-"/>
              <a:defRPr sz="2800"/>
            </a:lvl4pPr>
            <a:lvl5pPr marL="2044700" indent="-266700">
              <a:buClr>
                <a:srgbClr val="3236AD"/>
              </a:buClr>
              <a:buFont typeface="Zapf Dingbats"/>
              <a:buChar char="✦"/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572999" y="94361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01687" marR="0" indent="-357187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9999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31900" marR="0" indent="-3429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76400" marR="0" indent="-3429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3429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65400" marR="0" indent="-3429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09900" marR="0" indent="-3429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54400" marR="0" indent="-3429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898900" marR="0" indent="-3429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fingerprint.nist.gov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SI-OFIQ/OFIQ-Project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C37 report on  Biometric Data Format and Related Standards"/>
          <p:cNvSpPr/>
          <p:nvPr/>
        </p:nvSpPr>
        <p:spPr>
          <a:xfrm>
            <a:off x="571500" y="923792"/>
            <a:ext cx="11684000" cy="2848108"/>
          </a:xfrm>
          <a:prstGeom prst="roundRect">
            <a:avLst>
              <a:gd name="adj" fmla="val 6689"/>
            </a:avLst>
          </a:prstGeom>
          <a:solidFill>
            <a:srgbClr val="3333B3"/>
          </a:solidFill>
          <a:ln w="12700"/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40639" marR="40639" defTabSz="9144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SC37 report on </a:t>
            </a:r>
            <a:br/>
            <a:r>
              <a:t>Biometric Data Format and Related Standards </a:t>
            </a:r>
          </a:p>
        </p:txBody>
      </p:sp>
      <p:sp>
        <p:nvSpPr>
          <p:cNvPr id="131" name="Christoph Busch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Christoph Busch</a:t>
            </a:r>
            <a:br/>
            <a:endParaRPr/>
          </a:p>
          <a:p>
            <a:endParaRPr/>
          </a:p>
          <a:p>
            <a:br/>
            <a:r>
              <a:rPr sz="2000"/>
              <a:t>- ISO/IEC JTC1/SC37 WG3 Convenor -</a:t>
            </a:r>
          </a:p>
          <a:p>
            <a:pPr lvl="1"/>
            <a:r>
              <a:rPr sz="2000"/>
              <a:t>January meeting</a:t>
            </a:r>
            <a:br>
              <a:rPr sz="2000"/>
            </a:br>
            <a:r>
              <a:rPr sz="2000"/>
              <a:t>2025-01-17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473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470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71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72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474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475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476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477" name="Biometric Sampl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Biometric Sample Quality</a:t>
            </a:r>
          </a:p>
        </p:txBody>
      </p:sp>
      <p:sp>
        <p:nvSpPr>
          <p:cNvPr id="1478" name="Status in 2025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Status in 2025</a:t>
            </a:r>
          </a:p>
          <a:p>
            <a:r>
              <a:t>Part of the content of the report WG3 N1617</a:t>
            </a:r>
          </a:p>
          <a:p>
            <a:pPr lvl="1"/>
            <a:r>
              <a:t>transferred to a Technical Report</a:t>
            </a:r>
          </a:p>
        </p:txBody>
      </p:sp>
      <p:sp>
        <p:nvSpPr>
          <p:cNvPr id="147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480" name="Bildschirmfoto 2025-01-14 um 00.42.08.png" descr="Bildschirmfoto 2025-01-14 um 00.42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972" y="1528263"/>
            <a:ext cx="1751116" cy="2545740"/>
          </a:xfrm>
          <a:prstGeom prst="rect">
            <a:avLst/>
          </a:prstGeom>
          <a:ln w="12700">
            <a:miter lim="400000"/>
          </a:ln>
          <a:effectLst>
            <a:outerShdw blurRad="533400" dist="129789" dir="5400000" rotWithShape="0">
              <a:srgbClr val="000000">
                <a:alpha val="59430"/>
              </a:srgbClr>
            </a:outerShdw>
          </a:effectLst>
        </p:spPr>
      </p:pic>
      <p:pic>
        <p:nvPicPr>
          <p:cNvPr id="1481" name="Bildschirmfoto 2025-01-16 um 10.43.36.png" descr="Bildschirmfoto 2025-01-16 um 10.43.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4535465"/>
            <a:ext cx="11150601" cy="419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487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484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85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86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488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489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490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491" name="Biometric Sampl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Biometric Sample Quality</a:t>
            </a:r>
          </a:p>
        </p:txBody>
      </p:sp>
      <p:sp>
        <p:nvSpPr>
          <p:cNvPr id="1492" name="Status in 2025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2213432" cy="8001000"/>
          </a:xfrm>
          <a:prstGeom prst="rect">
            <a:avLst/>
          </a:prstGeom>
        </p:spPr>
        <p:txBody>
          <a:bodyPr/>
          <a:lstStyle/>
          <a:p>
            <a:r>
              <a:t>Status in 2025</a:t>
            </a:r>
          </a:p>
          <a:p>
            <a:pPr lvl="1"/>
            <a:r>
              <a:t>Revision of ISO/IEC 29794 - Part 1: Framework</a:t>
            </a:r>
          </a:p>
        </p:txBody>
      </p:sp>
      <p:sp>
        <p:nvSpPr>
          <p:cNvPr id="149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494" name="Bildschirmfoto 2025-01-16 um 20.34.00.png" descr="Bildschirmfoto 2025-01-16 um 20.34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16" y="2643785"/>
            <a:ext cx="9848056" cy="6320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500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497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98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99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501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502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503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504" name="Biometric Sampl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Biometric Sample Quality</a:t>
            </a:r>
          </a:p>
        </p:txBody>
      </p:sp>
      <p:sp>
        <p:nvSpPr>
          <p:cNvPr id="1505" name="Status in 2025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2213432" cy="8001000"/>
          </a:xfrm>
          <a:prstGeom prst="rect">
            <a:avLst/>
          </a:prstGeom>
        </p:spPr>
        <p:txBody>
          <a:bodyPr/>
          <a:lstStyle/>
          <a:p>
            <a:r>
              <a:t>Status in 2025</a:t>
            </a:r>
          </a:p>
          <a:p>
            <a:pPr lvl="1"/>
            <a:r>
              <a:t>Scope of ISO/IEC 29794:2024 - Part 1: Framework</a:t>
            </a:r>
          </a:p>
          <a:p>
            <a:pPr lvl="1"/>
            <a:r>
              <a:t>This document establishes the following items for any or all biometric sample types as necessary:</a:t>
            </a:r>
          </a:p>
          <a:p>
            <a:pPr lvl="2"/>
            <a:r>
              <a:t>terms and definitions that are useful in the specification and use of quality measures;</a:t>
            </a:r>
          </a:p>
          <a:p>
            <a:pPr lvl="2"/>
            <a:r>
              <a:t>purpose and interpretation of biometric quality scores;</a:t>
            </a:r>
          </a:p>
          <a:p>
            <a:pPr lvl="2"/>
            <a:r>
              <a:t>motivation for developing biometric sample datasets for the purpose of quality score normalization;</a:t>
            </a:r>
          </a:p>
          <a:p>
            <a:pPr lvl="2"/>
            <a:r>
              <a:t>format for exchange of quality assessment algorithm results;</a:t>
            </a:r>
          </a:p>
          <a:p>
            <a:pPr lvl="2"/>
            <a:r>
              <a:t>methods for aggregation of quality scores;</a:t>
            </a:r>
          </a:p>
          <a:p>
            <a:pPr lvl="2"/>
            <a:r>
              <a:t>methods for evaluating the efficiency of quality assessment algorithms.</a:t>
            </a:r>
          </a:p>
        </p:txBody>
      </p:sp>
      <p:sp>
        <p:nvSpPr>
          <p:cNvPr id="150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512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509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510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511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513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514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515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516" name="Biometric Sampl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Biometric Sample Quality</a:t>
            </a:r>
          </a:p>
        </p:txBody>
      </p:sp>
      <p:sp>
        <p:nvSpPr>
          <p:cNvPr id="1517" name="Status in 2025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2213432" cy="8001000"/>
          </a:xfrm>
          <a:prstGeom prst="rect">
            <a:avLst/>
          </a:prstGeom>
        </p:spPr>
        <p:txBody>
          <a:bodyPr/>
          <a:lstStyle/>
          <a:p>
            <a:r>
              <a:t>Status in 2025</a:t>
            </a:r>
          </a:p>
          <a:p>
            <a:pPr lvl="1"/>
            <a:r>
              <a:t>New Scope of rev ISO/IEC 29794- Part 1: Framework</a:t>
            </a:r>
          </a:p>
          <a:p>
            <a:pPr lvl="1"/>
            <a:r>
              <a:t>This document establishes the following items for any or all biometric sample types as necessary:</a:t>
            </a:r>
          </a:p>
          <a:p>
            <a:pPr lvl="2"/>
            <a:r>
              <a:t>terms and definitions that are useful in the specification and use of quality measures;</a:t>
            </a:r>
          </a:p>
          <a:p>
            <a:pPr lvl="2"/>
            <a:r>
              <a:t>purpose and interpretation of biometric quality scores;</a:t>
            </a:r>
          </a:p>
          <a:p>
            <a:pPr lvl="2"/>
            <a:r>
              <a:t>motivation for developing biometric sample datasets for the purpose of quality score normalization;</a:t>
            </a:r>
          </a:p>
          <a:p>
            <a:pPr lvl="2"/>
            <a:r>
              <a:t>format for exchange of quality assessment algorithm results;</a:t>
            </a:r>
          </a:p>
          <a:p>
            <a:pPr lvl="2"/>
            <a:r>
              <a:t>methods for aggregation of quality scores;</a:t>
            </a:r>
          </a:p>
          <a:p>
            <a:pPr lvl="2"/>
            <a:r>
              <a:t>methods for evaluating the efficiency of quality assessment algorithms;</a:t>
            </a:r>
          </a:p>
          <a:p>
            <a:pPr lvl="2">
              <a:defRPr>
                <a:solidFill>
                  <a:srgbClr val="3333B3"/>
                </a:solidFill>
              </a:defRPr>
            </a:pPr>
            <a:r>
              <a:t>methods for reporting demographic variability of quality measures</a:t>
            </a:r>
          </a:p>
        </p:txBody>
      </p:sp>
      <p:sp>
        <p:nvSpPr>
          <p:cNvPr id="151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524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521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522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523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525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526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527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528" name="Biometric Sampl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Biometric Sample Quality</a:t>
            </a:r>
          </a:p>
        </p:txBody>
      </p:sp>
      <p:sp>
        <p:nvSpPr>
          <p:cNvPr id="1529" name="Status in 2025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2213432" cy="8001000"/>
          </a:xfrm>
          <a:prstGeom prst="rect">
            <a:avLst/>
          </a:prstGeom>
        </p:spPr>
        <p:txBody>
          <a:bodyPr/>
          <a:lstStyle/>
          <a:p>
            <a:r>
              <a:t>Status in 2025</a:t>
            </a:r>
          </a:p>
          <a:p>
            <a:pPr lvl="1"/>
            <a:r>
              <a:t>methods for reporting demographic variability </a:t>
            </a:r>
            <a:br/>
            <a:r>
              <a:t>of quality measures. </a:t>
            </a:r>
          </a:p>
          <a:p>
            <a:pPr lvl="1"/>
            <a:r>
              <a:t>Select from these candidates</a:t>
            </a:r>
          </a:p>
          <a:p>
            <a:pPr lvl="2"/>
            <a:r>
              <a:t>EDC curves</a:t>
            </a:r>
          </a:p>
          <a:p>
            <a:pPr lvl="2"/>
            <a:r>
              <a:t>Kernel density estimate curves</a:t>
            </a:r>
          </a:p>
          <a:p>
            <a:pPr lvl="2"/>
            <a:r>
              <a:t>Violin plots</a:t>
            </a:r>
          </a:p>
          <a:p>
            <a:pPr lvl="2"/>
            <a:r>
              <a:t>Cumulative score distributions</a:t>
            </a:r>
          </a:p>
          <a:p>
            <a:pPr lvl="2"/>
            <a:r>
              <a:t>Discard gap curves</a:t>
            </a:r>
          </a:p>
        </p:txBody>
      </p:sp>
      <p:sp>
        <p:nvSpPr>
          <p:cNvPr id="153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1531" name="Bildschirmfoto 2025-01-16 um 21.15.24.png" descr="Bildschirmfoto 2025-01-16 um 21.15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66" y="2647771"/>
            <a:ext cx="2222501" cy="1674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2" name="Bildschirmfoto 2025-01-16 um 21.16.42.png" descr="Bildschirmfoto 2025-01-16 um 21.16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162" y="2493594"/>
            <a:ext cx="2451969" cy="1858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3" name="Bildschirmfoto 2025-01-16 um 21.17.20.png" descr="Bildschirmfoto 2025-01-16 um 21.17.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686" y="4311000"/>
            <a:ext cx="4761046" cy="1976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4" name="Bildschirmfoto 2025-01-16 um 21.21.23.png" descr="Bildschirmfoto 2025-01-16 um 21.21.2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542" y="6373415"/>
            <a:ext cx="3201734" cy="2935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5" name="Bildschirmfoto 2025-01-16 um 21.23.41.png" descr="Bildschirmfoto 2025-01-16 um 21.23.4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226" y="6380960"/>
            <a:ext cx="3759201" cy="2935930"/>
          </a:xfrm>
          <a:prstGeom prst="rect">
            <a:avLst/>
          </a:prstGeom>
          <a:ln w="12700">
            <a:miter lim="400000"/>
          </a:ln>
        </p:spPr>
      </p:pic>
      <p:sp>
        <p:nvSpPr>
          <p:cNvPr id="1536" name="Rechteck"/>
          <p:cNvSpPr/>
          <p:nvPr/>
        </p:nvSpPr>
        <p:spPr>
          <a:xfrm>
            <a:off x="9508066" y="6373415"/>
            <a:ext cx="1236598" cy="134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554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551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552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553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555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556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557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558" name="Biometric Sampl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Biometric Sample Quality</a:t>
            </a:r>
          </a:p>
        </p:txBody>
      </p:sp>
      <p:sp>
        <p:nvSpPr>
          <p:cNvPr id="1559" name="Status in 2025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2213432" cy="8001000"/>
          </a:xfrm>
          <a:prstGeom prst="rect">
            <a:avLst/>
          </a:prstGeom>
        </p:spPr>
        <p:txBody>
          <a:bodyPr/>
          <a:lstStyle/>
          <a:p>
            <a:r>
              <a:t>Status in 2025</a:t>
            </a:r>
          </a:p>
          <a:p>
            <a:pPr lvl="1"/>
            <a:r>
              <a:t>ISO/IEC 29794 - Part 4: Finger image data</a:t>
            </a:r>
          </a:p>
        </p:txBody>
      </p:sp>
      <p:sp>
        <p:nvSpPr>
          <p:cNvPr id="156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1561" name="Bildschirmfoto 2025-01-16 um 11.00.41.png" descr="Bildschirmfoto 2025-01-16 um 11.00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77" y="2725671"/>
            <a:ext cx="11713720" cy="3567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567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564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565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566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568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569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570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571" name="Biometric Sampl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Biometric Sample Quality</a:t>
            </a:r>
          </a:p>
        </p:txBody>
      </p:sp>
      <p:sp>
        <p:nvSpPr>
          <p:cNvPr id="1572" name="Status in 2025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2213432" cy="8001000"/>
          </a:xfrm>
          <a:prstGeom prst="rect">
            <a:avLst/>
          </a:prstGeom>
        </p:spPr>
        <p:txBody>
          <a:bodyPr/>
          <a:lstStyle/>
          <a:p>
            <a:r>
              <a:t>Status in 2025</a:t>
            </a:r>
          </a:p>
          <a:p>
            <a:pPr lvl="1"/>
            <a:r>
              <a:t>NWIP ISO/IEC 29794 Part 9: Vascular image data</a:t>
            </a:r>
          </a:p>
        </p:txBody>
      </p:sp>
      <p:sp>
        <p:nvSpPr>
          <p:cNvPr id="157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1574" name="Bildschirmfoto 2025-01-16 um 10.35.05.png" descr="Bildschirmfoto 2025-01-16 um 10.35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96" y="2867686"/>
            <a:ext cx="11017978" cy="4445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580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577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578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579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581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582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583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584" name="Biometric Sampl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Biometric Sample Quality</a:t>
            </a:r>
          </a:p>
        </p:txBody>
      </p:sp>
      <p:sp>
        <p:nvSpPr>
          <p:cNvPr id="1585" name="Status in 2025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2213432" cy="8001000"/>
          </a:xfrm>
          <a:prstGeom prst="rect">
            <a:avLst/>
          </a:prstGeom>
        </p:spPr>
        <p:txBody>
          <a:bodyPr/>
          <a:lstStyle/>
          <a:p>
            <a:r>
              <a:t>Status in 2025</a:t>
            </a:r>
          </a:p>
          <a:p>
            <a:pPr lvl="1"/>
            <a:r>
              <a:t>ISO/IEC 29794 PWI Part 12: Fingermark image data</a:t>
            </a:r>
          </a:p>
        </p:txBody>
      </p:sp>
      <p:sp>
        <p:nvSpPr>
          <p:cNvPr id="15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587" name="Bildschirmfoto 2025-01-16 um 10.28.43.png" descr="Bildschirmfoto 2025-01-16 um 10.28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13" y="2955858"/>
            <a:ext cx="11434734" cy="4393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687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684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685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686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688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689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690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691" name="Morphing Attack Potenti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Morphing Attack Potential</a:t>
            </a:r>
          </a:p>
        </p:txBody>
      </p:sp>
      <p:sp>
        <p:nvSpPr>
          <p:cNvPr id="1692" name="Status in 2025 on ISO/IEC FDIS 20059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Status in 2025 on ISO/IEC FDIS 20059</a:t>
            </a:r>
          </a:p>
          <a:p>
            <a:pPr lvl="1"/>
            <a:r>
              <a:t>Methodologies to evaluate the resistance of biometric recognition systems to morphing attacks </a:t>
            </a:r>
          </a:p>
        </p:txBody>
      </p:sp>
      <p:sp>
        <p:nvSpPr>
          <p:cNvPr id="169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pic>
        <p:nvPicPr>
          <p:cNvPr id="1694" name="Bildschirmfoto 2025-01-16 um 10.41.35.png" descr="Bildschirmfoto 2025-01-16 um 10.41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75" y="3310664"/>
            <a:ext cx="11710023" cy="2927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700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697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698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699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701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702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703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704" name="WG3 Roadmap SD14-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WG3 Roadmap SD14-3</a:t>
            </a:r>
          </a:p>
        </p:txBody>
      </p:sp>
      <p:sp>
        <p:nvSpPr>
          <p:cNvPr id="1705" name="Status in 2025 on future projec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Status in 2025 on future projects</a:t>
            </a:r>
          </a:p>
          <a:p>
            <a:pPr lvl="1"/>
            <a:r>
              <a:t>Face image data interchange format with 2D barcodes</a:t>
            </a:r>
          </a:p>
        </p:txBody>
      </p:sp>
      <p:sp>
        <p:nvSpPr>
          <p:cNvPr id="170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1707" name="Bildschirmfoto 2025-01-16 um 11.04.07.png" descr="Bildschirmfoto 2025-01-16 um 11.04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09" y="2887530"/>
            <a:ext cx="11023601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8" name="Bildschirmfoto 2025-01-16 um 11.03.59.png" descr="Bildschirmfoto 2025-01-16 um 11.03.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4604477"/>
            <a:ext cx="10401301" cy="200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37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34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35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36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38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39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40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41" name="Meetings Repo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Meetings Report </a:t>
            </a:r>
          </a:p>
        </p:txBody>
      </p:sp>
      <p:sp>
        <p:nvSpPr>
          <p:cNvPr id="142" name="Bertinoro Meet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Bertinoro Meeting</a:t>
            </a:r>
          </a:p>
          <a:p>
            <a:pPr marL="742156" lvl="1" indent="-297656">
              <a:defRPr sz="3000"/>
            </a:pPr>
            <a:r>
              <a:t>2024-07-15 to 2024-07-19</a:t>
            </a:r>
          </a:p>
          <a:p>
            <a:pPr marL="742156" lvl="1" indent="-297656">
              <a:defRPr sz="3000"/>
            </a:pPr>
            <a:r>
              <a:t>78 participants</a:t>
            </a:r>
            <a:br/>
            <a:endParaRPr/>
          </a:p>
          <a:p>
            <a:pPr marL="742156" lvl="1" indent="-297656">
              <a:defRPr sz="3000"/>
            </a:pPr>
            <a:endParaRPr/>
          </a:p>
          <a:p>
            <a:pPr>
              <a:defRPr sz="3000"/>
            </a:pPr>
            <a:r>
              <a:t>Wellington Meeting</a:t>
            </a:r>
          </a:p>
          <a:p>
            <a:pPr marL="742156" lvl="1" indent="-297656">
              <a:defRPr sz="3000"/>
            </a:pPr>
            <a:r>
              <a:t>2025-01-13 to 2025-01-16</a:t>
            </a:r>
          </a:p>
          <a:p>
            <a:pPr marL="742156" lvl="1" indent="-297656">
              <a:defRPr sz="3000"/>
            </a:pPr>
            <a:r>
              <a:t>71 participants</a:t>
            </a:r>
            <a:br/>
            <a:endParaRPr/>
          </a:p>
        </p:txBody>
      </p:sp>
      <p:sp>
        <p:nvSpPr>
          <p:cNvPr id="14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748056" y="94361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714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711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712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713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715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716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717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718" name="WG3 Roadmap SD14-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WG3 Roadmap SD14-3</a:t>
            </a:r>
          </a:p>
        </p:txBody>
      </p:sp>
      <p:sp>
        <p:nvSpPr>
          <p:cNvPr id="1719" name="Status in 2025 on future projec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Status in 2025 on future projects</a:t>
            </a:r>
          </a:p>
          <a:p>
            <a:pPr lvl="1"/>
            <a:r>
              <a:t>Interoperable face embedding</a:t>
            </a:r>
          </a:p>
        </p:txBody>
      </p:sp>
      <p:sp>
        <p:nvSpPr>
          <p:cNvPr id="172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1721" name="Bildschirmfoto 2025-01-16 um 11.05.05.png" descr="Bildschirmfoto 2025-01-16 um 11.05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06" y="2903339"/>
            <a:ext cx="10769601" cy="261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765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762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763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764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766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767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768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769" name="Than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Thanks</a:t>
            </a:r>
          </a:p>
        </p:txBody>
      </p:sp>
      <p:sp>
        <p:nvSpPr>
          <p:cNvPr id="1770" name="Many thank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Many thanks</a:t>
            </a:r>
          </a:p>
          <a:p>
            <a:pPr lvl="1"/>
            <a:r>
              <a:t>to the sponsors</a:t>
            </a:r>
          </a:p>
          <a:p>
            <a:pPr lvl="2"/>
            <a:r>
              <a:t>for meetings facilities and social events</a:t>
            </a:r>
          </a:p>
          <a:p>
            <a:pPr lvl="1"/>
            <a:r>
              <a:t>to the editors</a:t>
            </a:r>
          </a:p>
          <a:p>
            <a:pPr lvl="1"/>
            <a:r>
              <a:t>to the delegates</a:t>
            </a:r>
          </a:p>
        </p:txBody>
      </p:sp>
      <p:sp>
        <p:nvSpPr>
          <p:cNvPr id="177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777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774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775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776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778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779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780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781" name="Refe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  <p:sp>
        <p:nvSpPr>
          <p:cNvPr id="1782" name="Web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</a:t>
            </a:r>
          </a:p>
          <a:p>
            <a:pPr lvl="1" defTabSz="914400">
              <a:lnSpc>
                <a:spcPct val="90000"/>
              </a:lnSpc>
              <a:spcBef>
                <a:spcPts val="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rPr sz="3200"/>
              <a:t>Convenors website with latest news and slides</a:t>
            </a:r>
            <a:br>
              <a:rPr sz="3200"/>
            </a:br>
            <a:r>
              <a:rPr sz="2900">
                <a:solidFill>
                  <a:srgbClr val="3333B3"/>
                </a:solidFill>
                <a:uFill>
                  <a:solidFill>
                    <a:srgbClr val="3333B3"/>
                  </a:solidFill>
                </a:uFill>
              </a:rPr>
              <a:t>http://www.christoph-busch.de/standards-sc37wg3.html</a:t>
            </a:r>
            <a:endParaRPr sz="3200"/>
          </a:p>
          <a:p>
            <a:pPr lvl="1" defTabSz="914400">
              <a:lnSpc>
                <a:spcPct val="90000"/>
              </a:lnSpc>
              <a:spcBef>
                <a:spcPts val="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rPr sz="3200"/>
              <a:t>ISO/IEC JTC SC37</a:t>
            </a:r>
            <a:br>
              <a:rPr sz="1600"/>
            </a:br>
            <a:r>
              <a:rPr sz="3000">
                <a:solidFill>
                  <a:srgbClr val="3333B3"/>
                </a:solidFill>
                <a:hlinkClick r:id="rId2"/>
              </a:rPr>
              <a:t>http://isotc.iso.org/livelink/livelink?func=ll&amp;objId=2262372&amp;objAction=browse&amp;sort=name</a:t>
            </a:r>
          </a:p>
          <a:p>
            <a:pPr lvl="1" defTabSz="914400">
              <a:lnSpc>
                <a:spcPct val="90000"/>
              </a:lnSpc>
              <a:spcBef>
                <a:spcPts val="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rPr sz="3200"/>
              <a:t>Published ISO/IEC Standards</a:t>
            </a:r>
            <a:br>
              <a:rPr sz="1600">
                <a:solidFill>
                  <a:srgbClr val="3333B3"/>
                </a:solidFill>
              </a:rPr>
            </a:br>
            <a:r>
              <a:rPr sz="3000">
                <a:solidFill>
                  <a:srgbClr val="3333B3"/>
                </a:solidFill>
                <a:hlinkClick r:id="rId2"/>
              </a:rPr>
              <a:t>http://www.iso.org/iso/iso_catalogue/catalogue_tc/catalogue_tc_browse.htm?commid=313770&amp;published=on</a:t>
            </a:r>
          </a:p>
        </p:txBody>
      </p:sp>
      <p:sp>
        <p:nvSpPr>
          <p:cNvPr id="178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629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626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627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628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630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631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632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633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4" name="Biometric Data Interchange Format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br/>
            <a:br/>
            <a:br/>
            <a:br/>
            <a:br/>
            <a:r>
              <a:rPr>
                <a:solidFill>
                  <a:srgbClr val="3236AD"/>
                </a:solidFill>
              </a:rPr>
              <a:t>Biometric Data Interchange Formats</a:t>
            </a:r>
          </a:p>
        </p:txBody>
      </p:sp>
      <p:sp>
        <p:nvSpPr>
          <p:cNvPr id="6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748056" y="94361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Bildschirmfoto 2025-01-16 um 10.05.02.png" descr="Bildschirmfoto 2025-01-16 um 10.05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98" y="2420659"/>
            <a:ext cx="10160671" cy="7013259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642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639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640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641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643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644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645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646" name="G2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G2 development </a:t>
            </a:r>
          </a:p>
        </p:txBody>
      </p:sp>
      <p:sp>
        <p:nvSpPr>
          <p:cNvPr id="64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748056" y="94361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48" name="Status in 2025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100"/>
            </a:lvl2pPr>
          </a:lstStyle>
          <a:p>
            <a:r>
              <a:t>Status in 2025 </a:t>
            </a:r>
          </a:p>
          <a:p>
            <a:pPr lvl="1"/>
            <a:r>
              <a:t>Revision of ISO/IEC 19794-14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152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149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150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151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153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154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155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156" name="G3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G3 development </a:t>
            </a:r>
          </a:p>
        </p:txBody>
      </p:sp>
      <p:sp>
        <p:nvSpPr>
          <p:cNvPr id="1157" name="Status in 2025  of ISO/IEC 39794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Status in 2025 </a:t>
            </a:r>
            <a:br/>
            <a:r>
              <a:t>of ISO/IEC 39794  </a:t>
            </a:r>
          </a:p>
          <a:p>
            <a:pPr lvl="1">
              <a:defRPr sz="3100"/>
            </a:pPr>
            <a:r>
              <a:t>Several parts are published</a:t>
            </a:r>
          </a:p>
          <a:p>
            <a:pPr lvl="2">
              <a:defRPr sz="2700">
                <a:solidFill>
                  <a:srgbClr val="000000">
                    <a:alpha val="50000"/>
                  </a:srgbClr>
                </a:solidFill>
              </a:defRPr>
            </a:pPr>
            <a:r>
              <a:t>Part 1 (Framework)</a:t>
            </a:r>
          </a:p>
          <a:p>
            <a:pPr lvl="2">
              <a:defRPr sz="2700"/>
            </a:pPr>
            <a:r>
              <a:t>Part 2 (Finger minutiae)</a:t>
            </a:r>
          </a:p>
          <a:p>
            <a:pPr lvl="2">
              <a:defRPr sz="2700">
                <a:solidFill>
                  <a:srgbClr val="000000">
                    <a:alpha val="50000"/>
                  </a:srgbClr>
                </a:solidFill>
              </a:defRPr>
            </a:pPr>
            <a:r>
              <a:t>Part 4 (Finger image data)</a:t>
            </a:r>
          </a:p>
          <a:p>
            <a:pPr lvl="2">
              <a:defRPr sz="2700">
                <a:solidFill>
                  <a:srgbClr val="000000">
                    <a:alpha val="50000"/>
                  </a:srgbClr>
                </a:solidFill>
              </a:defRPr>
            </a:pPr>
            <a:r>
              <a:t>Part 5 (Face image data)</a:t>
            </a:r>
          </a:p>
          <a:p>
            <a:pPr lvl="2">
              <a:defRPr sz="2700">
                <a:solidFill>
                  <a:srgbClr val="000000">
                    <a:alpha val="50000"/>
                  </a:srgbClr>
                </a:solidFill>
              </a:defRPr>
            </a:pPr>
            <a:r>
              <a:t>Part 6 (Iris image data)</a:t>
            </a:r>
          </a:p>
          <a:p>
            <a:pPr lvl="2">
              <a:defRPr sz="2700">
                <a:solidFill>
                  <a:srgbClr val="000000">
                    <a:alpha val="50000"/>
                  </a:srgbClr>
                </a:solidFill>
              </a:defRPr>
            </a:pPr>
            <a:r>
              <a:t>Part 9 (Vascular image data)</a:t>
            </a:r>
          </a:p>
          <a:p>
            <a:pPr lvl="2">
              <a:defRPr sz="2700">
                <a:solidFill>
                  <a:srgbClr val="000000">
                    <a:alpha val="50000"/>
                  </a:srgbClr>
                </a:solidFill>
              </a:defRPr>
            </a:pPr>
            <a:r>
              <a:t>Part 16 (Full body image data) </a:t>
            </a:r>
          </a:p>
          <a:p>
            <a:pPr lvl="2">
              <a:defRPr sz="2700"/>
            </a:pPr>
            <a:r>
              <a:rPr>
                <a:solidFill>
                  <a:srgbClr val="000000">
                    <a:alpha val="50000"/>
                  </a:srgbClr>
                </a:solidFill>
              </a:rPr>
              <a:t>Part 17 (Gait image sequence)</a:t>
            </a:r>
            <a:r>
              <a:t> </a:t>
            </a:r>
          </a:p>
          <a:p>
            <a:pPr lvl="1">
              <a:defRPr sz="3100"/>
            </a:pPr>
            <a:r>
              <a:t>Parts under development </a:t>
            </a:r>
          </a:p>
          <a:p>
            <a:pPr lvl="2">
              <a:defRPr sz="2700"/>
            </a:pPr>
            <a:r>
              <a:t>Part 12 (Fingermark image data)</a:t>
            </a:r>
          </a:p>
        </p:txBody>
      </p:sp>
      <p:sp>
        <p:nvSpPr>
          <p:cNvPr id="115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748056" y="94361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1161" name="Gruppieren"/>
          <p:cNvGrpSpPr/>
          <p:nvPr/>
        </p:nvGrpSpPr>
        <p:grpSpPr>
          <a:xfrm>
            <a:off x="6784570" y="6938329"/>
            <a:ext cx="6026688" cy="2231733"/>
            <a:chOff x="0" y="0"/>
            <a:chExt cx="6026687" cy="2231731"/>
          </a:xfrm>
        </p:grpSpPr>
        <p:pic>
          <p:nvPicPr>
            <p:cNvPr id="1159" name="Bildschirmfoto 2025-01-16 um 10.07.38.png" descr="Bildschirmfoto 2025-01-16 um 10.07.3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2" y="0"/>
              <a:ext cx="6011326" cy="588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0" name="Bildschirmfoto 2025-01-16 um 10.07.24.png" descr="Bildschirmfoto 2025-01-16 um 10.07.2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38143"/>
              <a:ext cx="5955275" cy="1793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64" name="Gruppieren"/>
          <p:cNvGrpSpPr/>
          <p:nvPr/>
        </p:nvGrpSpPr>
        <p:grpSpPr>
          <a:xfrm>
            <a:off x="6456501" y="2104177"/>
            <a:ext cx="6479640" cy="2557281"/>
            <a:chOff x="0" y="0"/>
            <a:chExt cx="6479639" cy="2557280"/>
          </a:xfrm>
        </p:grpSpPr>
        <p:pic>
          <p:nvPicPr>
            <p:cNvPr id="1162" name="Bildschirmfoto 2025-01-16 um 10.09.17.png" descr="Bildschirmfoto 2025-01-16 um 10.09.1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479640" cy="751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3" name="Bildschirmfoto 2025-01-16 um 10.09.24.png" descr="Bildschirmfoto 2025-01-16 um 10.09.2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840" y="613388"/>
              <a:ext cx="6273470" cy="19438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170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167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168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169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171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172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173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174" name="G3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G3 development </a:t>
            </a:r>
          </a:p>
        </p:txBody>
      </p:sp>
      <p:sp>
        <p:nvSpPr>
          <p:cNvPr id="1175" name="Status in 2025 of ISO/IEC 25447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Status in 2025 of ISO/IEC 25447</a:t>
            </a:r>
          </a:p>
          <a:p>
            <a:pPr>
              <a:defRPr sz="3500"/>
            </a:pPr>
            <a:r>
              <a:t>Face image profile for less constrained capture conditions</a:t>
            </a:r>
          </a:p>
        </p:txBody>
      </p:sp>
      <p:sp>
        <p:nvSpPr>
          <p:cNvPr id="117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748056" y="94361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177" name="Bildschirmfoto 2025-01-16 um 10.14.16.png" descr="Bildschirmfoto 2025-01-16 um 10.14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3" y="2569170"/>
            <a:ext cx="11239501" cy="115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Bildschirmfoto 2025-01-16 um 10.14.35.png" descr="Bildschirmfoto 2025-01-16 um 10.14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65" y="3787378"/>
            <a:ext cx="7379774" cy="5560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436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433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34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35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437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438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439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440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1" name="Related Standard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br/>
            <a:br/>
            <a:br/>
            <a:br/>
            <a:br/>
            <a:r>
              <a:rPr>
                <a:solidFill>
                  <a:srgbClr val="3236AD"/>
                </a:solidFill>
              </a:rPr>
              <a:t>Related Standards</a:t>
            </a:r>
          </a:p>
        </p:txBody>
      </p:sp>
      <p:sp>
        <p:nvSpPr>
          <p:cNvPr id="144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748056" y="94361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448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445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46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47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449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450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451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452" name="Biometric Sampl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Biometric Sample Quality</a:t>
            </a:r>
          </a:p>
        </p:txBody>
      </p:sp>
      <p:sp>
        <p:nvSpPr>
          <p:cNvPr id="1453" name="Status in 2025 of 29794…"/>
          <p:cNvSpPr txBox="1">
            <a:spLocks noGrp="1"/>
          </p:cNvSpPr>
          <p:nvPr>
            <p:ph type="body" idx="1"/>
          </p:nvPr>
        </p:nvSpPr>
        <p:spPr>
          <a:xfrm>
            <a:off x="571500" y="1384300"/>
            <a:ext cx="12213432" cy="8001000"/>
          </a:xfrm>
          <a:prstGeom prst="rect">
            <a:avLst/>
          </a:prstGeom>
        </p:spPr>
        <p:txBody>
          <a:bodyPr/>
          <a:lstStyle/>
          <a:p>
            <a:r>
              <a:t>Status in 2025 of 29794</a:t>
            </a:r>
          </a:p>
          <a:p>
            <a:pPr lvl="1"/>
            <a:r>
              <a:t>ISO/IEC 29794:2024 Part 1: Framework (published)</a:t>
            </a:r>
          </a:p>
          <a:p>
            <a:pPr lvl="2"/>
            <a:r>
              <a:t>definition of quality score, quality component, quality measure, EDC</a:t>
            </a:r>
          </a:p>
          <a:p>
            <a:pPr lvl="1"/>
            <a:r>
              <a:t>ISO/IEC 29794:2024 Part 4: Finger image data (published)</a:t>
            </a:r>
          </a:p>
          <a:p>
            <a:pPr lvl="2"/>
            <a:r>
              <a:t>the reference implementation NFIQ2.3  is in GitHub</a:t>
            </a:r>
            <a:br/>
            <a:r>
              <a:rPr>
                <a:solidFill>
                  <a:srgbClr val="3333B3"/>
                </a:solidFill>
              </a:rPr>
              <a:t>https://github.com/usnistgov/NFIQ2</a:t>
            </a:r>
          </a:p>
          <a:p>
            <a:pPr lvl="1"/>
            <a:r>
              <a:t>ISO/IEC 29794 Part 5: Face image data (FDIS)</a:t>
            </a:r>
          </a:p>
          <a:p>
            <a:pPr lvl="2"/>
            <a:r>
              <a:t>the reference implementation OFIQ1.0 is in GitHub</a:t>
            </a:r>
            <a:br/>
            <a:r>
              <a:rPr>
                <a:solidFill>
                  <a:srgbClr val="3333B3"/>
                </a:solidFill>
                <a:hlinkClick r:id="rId2"/>
              </a:rPr>
              <a:t>https://github.com/BSI-OFIQ/OFIQ-Project</a:t>
            </a:r>
          </a:p>
          <a:p>
            <a:pPr lvl="2"/>
            <a:r>
              <a:t>Specific Image Defect Detection (SIDD) test report</a:t>
            </a:r>
            <a:br/>
            <a:r>
              <a:rPr sz="2600">
                <a:solidFill>
                  <a:srgbClr val="3333B3"/>
                </a:solidFill>
              </a:rPr>
              <a:t>https://pages.nist.gov/frvt/reports/quality_sidd/frvt_quality_sidd_report.pdf</a:t>
            </a:r>
          </a:p>
          <a:p>
            <a:pPr lvl="1">
              <a:defRPr>
                <a:solidFill>
                  <a:srgbClr val="000000">
                    <a:alpha val="50000"/>
                  </a:srgbClr>
                </a:solidFill>
              </a:defRPr>
            </a:pPr>
            <a:r>
              <a:t>ISO/IEC 29794 Part 6: iris image data </a:t>
            </a:r>
          </a:p>
          <a:p>
            <a:pPr lvl="1"/>
            <a:r>
              <a:t>ISO/IEC 29794 Part 9: vascular image data</a:t>
            </a:r>
          </a:p>
          <a:p>
            <a:pPr lvl="1"/>
            <a:r>
              <a:t>ISO/IEC 29794 Part 12: fingermark image data</a:t>
            </a:r>
          </a:p>
        </p:txBody>
      </p:sp>
      <p:sp>
        <p:nvSpPr>
          <p:cNvPr id="145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748056" y="94361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Rechteck"/>
          <p:cNvSpPr/>
          <p:nvPr/>
        </p:nvSpPr>
        <p:spPr>
          <a:xfrm>
            <a:off x="-25400" y="0"/>
            <a:ext cx="13042900" cy="1193800"/>
          </a:xfrm>
          <a:prstGeom prst="rect">
            <a:avLst/>
          </a:prstGeom>
          <a:solidFill>
            <a:srgbClr val="434BC1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2400">
                <a:uFill>
                  <a:solidFill>
                    <a:srgbClr val="000000"/>
                  </a:solidFill>
                </a:u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/>
          </a:p>
        </p:txBody>
      </p:sp>
      <p:grpSp>
        <p:nvGrpSpPr>
          <p:cNvPr id="1460" name="Gruppieren"/>
          <p:cNvGrpSpPr/>
          <p:nvPr/>
        </p:nvGrpSpPr>
        <p:grpSpPr>
          <a:xfrm>
            <a:off x="-114300" y="9423400"/>
            <a:ext cx="13169898" cy="330200"/>
            <a:chOff x="0" y="0"/>
            <a:chExt cx="13169897" cy="330199"/>
          </a:xfrm>
        </p:grpSpPr>
        <p:sp>
          <p:nvSpPr>
            <p:cNvPr id="1457" name="Rechteck"/>
            <p:cNvSpPr/>
            <p:nvPr/>
          </p:nvSpPr>
          <p:spPr>
            <a:xfrm>
              <a:off x="8876546" y="0"/>
              <a:ext cx="4293352" cy="330200"/>
            </a:xfrm>
            <a:prstGeom prst="rect">
              <a:avLst/>
            </a:prstGeom>
            <a:solidFill>
              <a:srgbClr val="434BC1"/>
            </a:solidFill>
            <a:ln w="12700" cap="flat">
              <a:solidFill>
                <a:srgbClr val="434BC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58" name="Rechteck"/>
            <p:cNvSpPr/>
            <p:nvPr/>
          </p:nvSpPr>
          <p:spPr>
            <a:xfrm>
              <a:off x="0" y="0"/>
              <a:ext cx="4293352" cy="330200"/>
            </a:xfrm>
            <a:prstGeom prst="rect">
              <a:avLst/>
            </a:prstGeom>
            <a:solidFill>
              <a:srgbClr val="21266C"/>
            </a:solidFill>
            <a:ln w="12700" cap="flat">
              <a:solidFill>
                <a:srgbClr val="21266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459" name="Rechteck"/>
            <p:cNvSpPr/>
            <p:nvPr/>
          </p:nvSpPr>
          <p:spPr>
            <a:xfrm>
              <a:off x="4293351" y="0"/>
              <a:ext cx="4583198" cy="330200"/>
            </a:xfrm>
            <a:prstGeom prst="rect">
              <a:avLst/>
            </a:prstGeom>
            <a:solidFill>
              <a:srgbClr val="333A98"/>
            </a:solidFill>
            <a:ln w="12700" cap="flat">
              <a:solidFill>
                <a:srgbClr val="333A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</p:grpSp>
      <p:sp>
        <p:nvSpPr>
          <p:cNvPr id="1461" name="Standards"/>
          <p:cNvSpPr txBox="1"/>
          <p:nvPr/>
        </p:nvSpPr>
        <p:spPr>
          <a:xfrm>
            <a:off x="4406900" y="9410700"/>
            <a:ext cx="3759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lvl="2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Standards</a:t>
            </a:r>
          </a:p>
        </p:txBody>
      </p:sp>
      <p:sp>
        <p:nvSpPr>
          <p:cNvPr id="1462" name="2025"/>
          <p:cNvSpPr txBox="1"/>
          <p:nvPr/>
        </p:nvSpPr>
        <p:spPr>
          <a:xfrm>
            <a:off x="9182100" y="9410700"/>
            <a:ext cx="30226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2025</a:t>
            </a:r>
          </a:p>
        </p:txBody>
      </p:sp>
      <p:sp>
        <p:nvSpPr>
          <p:cNvPr id="1463" name="Christoph Busch"/>
          <p:cNvSpPr txBox="1"/>
          <p:nvPr/>
        </p:nvSpPr>
        <p:spPr>
          <a:xfrm>
            <a:off x="419100" y="9410700"/>
            <a:ext cx="22225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Christoph Busch </a:t>
            </a:r>
          </a:p>
        </p:txBody>
      </p:sp>
      <p:sp>
        <p:nvSpPr>
          <p:cNvPr id="1464" name="Biometric Sampl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Biometric Sample Quality</a:t>
            </a:r>
          </a:p>
        </p:txBody>
      </p:sp>
      <p:sp>
        <p:nvSpPr>
          <p:cNvPr id="1465" name="Status in 2025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Status in 2025</a:t>
            </a:r>
          </a:p>
          <a:p>
            <a:r>
              <a:t>Content of the report WG3 N1617</a:t>
            </a:r>
          </a:p>
          <a:p>
            <a:pPr lvl="1"/>
            <a:r>
              <a:t>Introduction</a:t>
            </a:r>
          </a:p>
          <a:p>
            <a:pPr lvl="1"/>
            <a:r>
              <a:t>Face image quality</a:t>
            </a:r>
          </a:p>
          <a:p>
            <a:pPr lvl="1"/>
            <a:r>
              <a:t>Biometric fairness overview</a:t>
            </a:r>
          </a:p>
          <a:p>
            <a:pPr lvl="1"/>
            <a:r>
              <a:t>Demographic variables of interest</a:t>
            </a:r>
          </a:p>
          <a:p>
            <a:pPr lvl="1"/>
            <a:r>
              <a:t>Quality measures of interest</a:t>
            </a:r>
          </a:p>
          <a:p>
            <a:pPr lvl="1"/>
            <a:r>
              <a:t>Demographic variability reports</a:t>
            </a:r>
          </a:p>
          <a:p>
            <a:pPr lvl="1"/>
            <a:r>
              <a:t>Methodology</a:t>
            </a:r>
          </a:p>
          <a:p>
            <a:pPr lvl="1"/>
            <a:r>
              <a:t>Conclusion and recommendations</a:t>
            </a:r>
          </a:p>
        </p:txBody>
      </p:sp>
      <p:sp>
        <p:nvSpPr>
          <p:cNvPr id="146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748056" y="94361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467" name="Bildschirmfoto 2025-01-14 um 00.42.08.png" descr="Bildschirmfoto 2025-01-14 um 00.42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806" y="2103996"/>
            <a:ext cx="4626282" cy="6725602"/>
          </a:xfrm>
          <a:prstGeom prst="rect">
            <a:avLst/>
          </a:prstGeom>
          <a:ln w="12700">
            <a:miter lim="400000"/>
          </a:ln>
          <a:effectLst>
            <a:outerShdw blurRad="533400" dist="129789" dir="5400000" rotWithShape="0">
              <a:srgbClr val="000000">
                <a:alpha val="5943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Macintosh PowerPoint</Application>
  <PresentationFormat>Benutzerdefiniert</PresentationFormat>
  <Paragraphs>207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Abadi MT Condensed Light</vt:lpstr>
      <vt:lpstr>Arial</vt:lpstr>
      <vt:lpstr>Helvetica Neue</vt:lpstr>
      <vt:lpstr>Helvetica Neue Light</vt:lpstr>
      <vt:lpstr>Lucida Grande</vt:lpstr>
      <vt:lpstr>Zapf Dingbats</vt:lpstr>
      <vt:lpstr>White</vt:lpstr>
      <vt:lpstr>PowerPoint-Präsentation</vt:lpstr>
      <vt:lpstr>Meetings Report </vt:lpstr>
      <vt:lpstr>PowerPoint-Präsentation</vt:lpstr>
      <vt:lpstr>G2 development </vt:lpstr>
      <vt:lpstr>G3 development </vt:lpstr>
      <vt:lpstr>G3 development </vt:lpstr>
      <vt:lpstr>PowerPoint-Präsentation</vt:lpstr>
      <vt:lpstr>Biometric Sample Quality</vt:lpstr>
      <vt:lpstr>Biometric Sample Quality</vt:lpstr>
      <vt:lpstr>Biometric Sample Quality</vt:lpstr>
      <vt:lpstr>Biometric Sample Quality</vt:lpstr>
      <vt:lpstr>Biometric Sample Quality</vt:lpstr>
      <vt:lpstr>Biometric Sample Quality</vt:lpstr>
      <vt:lpstr>Biometric Sample Quality</vt:lpstr>
      <vt:lpstr>Biometric Sample Quality</vt:lpstr>
      <vt:lpstr>Biometric Sample Quality</vt:lpstr>
      <vt:lpstr>Biometric Sample Quality</vt:lpstr>
      <vt:lpstr>Morphing Attack Potential</vt:lpstr>
      <vt:lpstr>WG3 Roadmap SD14-3</vt:lpstr>
      <vt:lpstr>WG3 Roadmap SD14-3</vt:lpstr>
      <vt:lpstr>Thanks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Christoph Busch</cp:lastModifiedBy>
  <cp:revision>1</cp:revision>
  <dcterms:modified xsi:type="dcterms:W3CDTF">2025-01-16T22:53:22Z</dcterms:modified>
</cp:coreProperties>
</file>